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10693400" cy="15122525"/>
  <p:notesSz cx="6797675" cy="9928225"/>
  <p:defaultTextStyle>
    <a:defPPr>
      <a:defRPr lang="el-GR"/>
    </a:defPPr>
    <a:lvl1pPr marL="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37134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7426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211403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48537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8567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422805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15993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97072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763">
          <p15:clr>
            <a:srgbClr val="A4A3A4"/>
          </p15:clr>
        </p15:guide>
        <p15:guide id="2" pos="336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7" d="100"/>
          <a:sy n="67" d="100"/>
        </p:scale>
        <p:origin x="184" y="-1528"/>
      </p:cViewPr>
      <p:guideLst>
        <p:guide orient="horz" pos="4763"/>
        <p:guide pos="3369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154BF1-9687-44C1-B61E-143B08B3983B}" type="datetimeFigureOut">
              <a:rPr lang="el-GR" smtClean="0"/>
              <a:t>3/4/2021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CA939D-C34F-4615-9F11-C05F85A86FD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911058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8AB478-7FCE-410E-9B41-76F0F1F90BA5}" type="datetimeFigureOut">
              <a:rPr lang="el-GR" smtClean="0"/>
              <a:t>3/4/2021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082800" y="744538"/>
            <a:ext cx="263207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6581AD-E6E9-41F7-8212-CC13B81252B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535337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802006" y="4697787"/>
            <a:ext cx="9089390" cy="3241542"/>
          </a:xfrm>
        </p:spPr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604010" y="8569432"/>
            <a:ext cx="7485380" cy="386464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371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742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2114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485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856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4228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1599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970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3/4/2021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3/4/2021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8140723" y="1130693"/>
            <a:ext cx="2526686" cy="24084021"/>
          </a:xfrm>
        </p:spPr>
        <p:txBody>
          <a:bodyPr vert="eaVert"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560663" y="1130693"/>
            <a:ext cx="7401839" cy="24084021"/>
          </a:xfrm>
        </p:spPr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3/4/2021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dirty="0" err="1"/>
              <a:t>Kλικ</a:t>
            </a:r>
            <a:r>
              <a:rPr lang="el-GR" dirty="0"/>
              <a:t> για επεξεργασία των στυλ του υποδείγματος</a:t>
            </a:r>
          </a:p>
          <a:p>
            <a:pPr lvl="1"/>
            <a:r>
              <a:rPr lang="el-GR" dirty="0"/>
              <a:t>Δεύτερου επιπέδου</a:t>
            </a:r>
          </a:p>
          <a:p>
            <a:pPr lvl="2"/>
            <a:r>
              <a:rPr lang="el-GR" dirty="0"/>
              <a:t>Τρίτου επιπέδου</a:t>
            </a:r>
          </a:p>
          <a:p>
            <a:pPr lvl="3"/>
            <a:r>
              <a:rPr lang="el-GR" dirty="0"/>
              <a:t>Τέταρτου επιπέδου</a:t>
            </a:r>
          </a:p>
          <a:p>
            <a:pPr lvl="4"/>
            <a:r>
              <a:rPr lang="el-GR" dirty="0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3/4/2021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844705" y="9717626"/>
            <a:ext cx="9089390" cy="3003501"/>
          </a:xfrm>
        </p:spPr>
        <p:txBody>
          <a:bodyPr anchor="t"/>
          <a:lstStyle>
            <a:lvl1pPr algn="l">
              <a:defRPr sz="6500" b="1" cap="all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844705" y="6409575"/>
            <a:ext cx="9089390" cy="3308051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37134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74268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2211403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4pPr>
            <a:lvl5pPr marL="2948537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5pPr>
            <a:lvl6pPr marL="368567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6pPr>
            <a:lvl7pPr marL="4422805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7pPr>
            <a:lvl8pPr marL="5159938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8pPr>
            <a:lvl9pPr marL="5897072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3/4/2021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560662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703147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3/4/2021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</p:spPr>
        <p:txBody>
          <a:bodyPr/>
          <a:lstStyle>
            <a:lvl1pPr>
              <a:defRPr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2" y="3385066"/>
            <a:ext cx="4724775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34672" y="4795800"/>
            <a:ext cx="4724775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5432100" y="3385066"/>
            <a:ext cx="4726632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5432100" y="4795800"/>
            <a:ext cx="4726632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3/4/2021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3/4/2021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3/4/2021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2100"/>
            <a:ext cx="3518056" cy="2562428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180821" y="602102"/>
            <a:ext cx="5977908" cy="12906656"/>
          </a:xfrm>
        </p:spPr>
        <p:txBody>
          <a:bodyPr/>
          <a:lstStyle>
            <a:lvl1pPr>
              <a:defRPr sz="5200"/>
            </a:lvl1pPr>
            <a:lvl2pPr>
              <a:defRPr sz="4500"/>
            </a:lvl2pPr>
            <a:lvl3pPr>
              <a:defRPr sz="39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534671" y="3164531"/>
            <a:ext cx="3518056" cy="10344228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3/4/2021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095982" y="10585768"/>
            <a:ext cx="6416040" cy="1249710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2095982" y="1351227"/>
            <a:ext cx="6416040" cy="9073515"/>
          </a:xfrm>
        </p:spPr>
        <p:txBody>
          <a:bodyPr/>
          <a:lstStyle>
            <a:lvl1pPr marL="0" indent="0">
              <a:buNone/>
              <a:defRPr sz="5200"/>
            </a:lvl1pPr>
            <a:lvl2pPr marL="737134" indent="0">
              <a:buNone/>
              <a:defRPr sz="4500"/>
            </a:lvl2pPr>
            <a:lvl3pPr marL="1474268" indent="0">
              <a:buNone/>
              <a:defRPr sz="3900"/>
            </a:lvl3pPr>
            <a:lvl4pPr marL="2211403" indent="0">
              <a:buNone/>
              <a:defRPr sz="3200"/>
            </a:lvl4pPr>
            <a:lvl5pPr marL="2948537" indent="0">
              <a:buNone/>
              <a:defRPr sz="3200"/>
            </a:lvl5pPr>
            <a:lvl6pPr marL="3685670" indent="0">
              <a:buNone/>
              <a:defRPr sz="3200"/>
            </a:lvl6pPr>
            <a:lvl7pPr marL="4422805" indent="0">
              <a:buNone/>
              <a:defRPr sz="3200"/>
            </a:lvl7pPr>
            <a:lvl8pPr marL="5159938" indent="0">
              <a:buNone/>
              <a:defRPr sz="3200"/>
            </a:lvl8pPr>
            <a:lvl9pPr marL="5897072" indent="0">
              <a:buNone/>
              <a:defRPr sz="32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2095982" y="11835480"/>
            <a:ext cx="6416040" cy="1774795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3/4/2021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Epanserver02\espa_14-20\26_ΔΡΑΣΕΙΣ_ΕΝΙΣΧΥΣΗΣ_ΠΡΟΒΟΛΗ\4_ΤΟΥΡΙΣΜΟΣ\ΥΛΙΚΟ_ΔΙΚΑΙΟΥΧΩΝ\ΠΕΠ\Ιόνιων Νήσων\tourismosdikaiouxoiEPEND4.jp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88" y="3175"/>
            <a:ext cx="10698163" cy="15114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  <a:prstGeom prst="rect">
            <a:avLst/>
          </a:prstGeom>
        </p:spPr>
        <p:txBody>
          <a:bodyPr vert="horz" lIns="147427" tIns="73713" rIns="147427" bIns="73713" rtlCol="0" anchor="ctr">
            <a:normAutofit/>
          </a:bodyPr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1" y="3528591"/>
            <a:ext cx="9624060" cy="9980167"/>
          </a:xfrm>
          <a:prstGeom prst="rect">
            <a:avLst/>
          </a:prstGeom>
        </p:spPr>
        <p:txBody>
          <a:bodyPr vert="horz" lIns="147427" tIns="73713" rIns="147427" bIns="73713" rtlCol="0">
            <a:normAutofit/>
          </a:bodyPr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534671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l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23018E-230E-479C-96EF-48C6CCCA17DE}" type="datetimeFigureOut">
              <a:rPr lang="el-GR" smtClean="0"/>
              <a:pPr/>
              <a:t>3/4/2021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653580" y="14016343"/>
            <a:ext cx="3386244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ct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7663604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474268" rtl="0" eaLnBrk="1" latinLnBrk="0" hangingPunct="1">
        <a:spcBef>
          <a:spcPct val="0"/>
        </a:spcBef>
        <a:buNone/>
        <a:defRPr sz="7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52850" indent="-552850" algn="l" defTabSz="1474268" rtl="0" eaLnBrk="1" latinLnBrk="0" hangingPunct="1">
        <a:spcBef>
          <a:spcPct val="20000"/>
        </a:spcBef>
        <a:buFont typeface="Arial" pitchFamily="34" charset="0"/>
        <a:buChar char="•"/>
        <a:defRPr sz="5200" kern="1200">
          <a:solidFill>
            <a:schemeClr val="tx1"/>
          </a:solidFill>
          <a:latin typeface="+mn-lt"/>
          <a:ea typeface="+mn-ea"/>
          <a:cs typeface="+mn-cs"/>
        </a:defRPr>
      </a:lvl1pPr>
      <a:lvl2pPr marL="1197843" indent="-460710" algn="l" defTabSz="1474268" rtl="0" eaLnBrk="1" latinLnBrk="0" hangingPunct="1">
        <a:spcBef>
          <a:spcPct val="20000"/>
        </a:spcBef>
        <a:buFont typeface="Arial" pitchFamily="34" charset="0"/>
        <a:buChar char="–"/>
        <a:defRPr sz="4500" kern="1200">
          <a:solidFill>
            <a:schemeClr val="tx1"/>
          </a:solidFill>
          <a:latin typeface="+mn-lt"/>
          <a:ea typeface="+mn-ea"/>
          <a:cs typeface="+mn-cs"/>
        </a:defRPr>
      </a:lvl2pPr>
      <a:lvl3pPr marL="184283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900" kern="1200">
          <a:solidFill>
            <a:schemeClr val="tx1"/>
          </a:solidFill>
          <a:latin typeface="+mn-lt"/>
          <a:ea typeface="+mn-ea"/>
          <a:cs typeface="+mn-cs"/>
        </a:defRPr>
      </a:lvl3pPr>
      <a:lvl4pPr marL="2579970" indent="-368567" algn="l" defTabSz="1474268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317103" indent="-368567" algn="l" defTabSz="1474268" rtl="0" eaLnBrk="1" latinLnBrk="0" hangingPunct="1">
        <a:spcBef>
          <a:spcPct val="20000"/>
        </a:spcBef>
        <a:buFont typeface="Arial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54237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91372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52850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265640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37134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7426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211403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48537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8567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422805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15993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97072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TextBox"/>
          <p:cNvSpPr txBox="1"/>
          <p:nvPr/>
        </p:nvSpPr>
        <p:spPr>
          <a:xfrm>
            <a:off x="856853" y="3790712"/>
            <a:ext cx="923556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Η επιχείρηση…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PROTONOS IKE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…… που εδρεύει στην περιφέρεια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ΙΟΝΙΩΝ ΝΗΣΩΝ εντάχθηκε στη Δράση «Ενίσχυση της Ίδρυσης και Λειτουργίας Νέων Τουριστικών Μικρομεσαίων Επιχειρήσεων» συνολικού προϋπολογισμού </a:t>
            </a:r>
            <a:r>
              <a:rPr lang="en-US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689</a:t>
            </a: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εκατ. €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500,6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εκατ. € από το ΕΠΑνΕΚ και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188,4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εκατ. € από τα Περιφερειακά Επιχειρησιακά Προγράμματα)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Η Δράση στοχεύει στην ενίσχυση της επιχειρηματικότητας  στον τομέα του Τουρισμού, μέσω της δημιουργίας νέων πολύ μικρών, μικρών και μεσαίων τουριστικών επιχειρήσεων. </a:t>
            </a:r>
          </a:p>
          <a:p>
            <a:pPr algn="just"/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Ο συνολικός προϋπολογισμός της επένδυσης είναι …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400.000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…  € εκ των οποίων η δημόσια δαπάνη ανέρχεται σε </a:t>
            </a:r>
            <a:r>
              <a:rPr lang="en-US" sz="120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200.000</a:t>
            </a:r>
            <a:r>
              <a:rPr lang="el-GR" sz="120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€ και συγχρηματοδοτείται από την Ελλάδα και το Ευρωπαϊκό Ταμείο Περιφερειακής Ανάπτυξης της Ευρωπαϊκής Ένωσης. </a:t>
            </a:r>
            <a:endParaRPr lang="el-GR" sz="12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5 - TextBox"/>
          <p:cNvSpPr txBox="1"/>
          <p:nvPr/>
        </p:nvSpPr>
        <p:spPr>
          <a:xfrm>
            <a:off x="875391" y="5599325"/>
            <a:ext cx="9217024" cy="49398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Το επιχειρηματικό σχέδιο που εγκρίθηκε προς χρηματοδότηση και υλοποιείται, περιλαμβάνει επενδύσεις στις παρακάτω κατηγορίες: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Μηχανήματα, εγκαταστάσεις και εξοπλισμός προστασίας περιβάλλοντος και εξοικονόμησης ενέργειας και ύδατος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Προβολή/Προώθηση - Συμμετοχή σε Εκθέσεις</a:t>
            </a:r>
          </a:p>
          <a:p>
            <a:pPr>
              <a:lnSpc>
                <a:spcPct val="150000"/>
              </a:lnSpc>
            </a:pPr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Μέσω της συμμετοχής στη Δράση, η επιχείρηση πέτυχε: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βελτίωση της ανταγωνιστικότητας της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αύξηση της κερδοφορίας της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ενίσχυση της εξωστρέφειας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επέκταση της αγοράς με τη προσθήκη νέων προϊόντων &amp; υπηρεσιών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εξασφάλιση υψηλότερης ποιότητας προϊόντα &amp; υπηρεσίες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αύξηση της παραγωγικότητας &amp; βελτίωση λειτουργικών διαδικασιών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ενίσχυση της επιχειρηματικότητας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δημιουργία / διατήρηση ποιοτικών θέσεων εργασίας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Ποιοτικές Υπηρεσίες</a:t>
            </a:r>
          </a:p>
          <a:p>
            <a:pPr>
              <a:lnSpc>
                <a:spcPct val="150000"/>
              </a:lnSpc>
            </a:pPr>
            <a:endParaRPr lang="el-GR" sz="6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Με τη συμβολή του </a:t>
            </a:r>
            <a:r>
              <a:rPr lang="el-GR" sz="1200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ΕΠΑνΕΚ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και των ΠΕΠ η επιχείρηση ενισχύθηκε αποφέροντας οφέλη στην ανταγωνιστικότητα της χώρας καθώς και στην τοπική οικονομία. </a:t>
            </a:r>
          </a:p>
          <a:p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323</TotalTime>
  <Words>234</Words>
  <Application>Microsoft Office PowerPoint</Application>
  <PresentationFormat>Custom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Verdana</vt:lpstr>
      <vt:lpstr>Wingdings</vt:lpstr>
      <vt:lpstr>Θέμα του Office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Sotiris Katselos</dc:creator>
  <cp:lastModifiedBy>Tina Santa S&amp;P PREMIUM Ltd</cp:lastModifiedBy>
  <cp:revision>61</cp:revision>
  <cp:lastPrinted>2019-12-05T14:31:53Z</cp:lastPrinted>
  <dcterms:created xsi:type="dcterms:W3CDTF">2018-02-13T12:16:57Z</dcterms:created>
  <dcterms:modified xsi:type="dcterms:W3CDTF">2021-04-02T22:58:35Z</dcterms:modified>
</cp:coreProperties>
</file>